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3194" r:id="rId3"/>
    <p:sldId id="3191" r:id="rId4"/>
    <p:sldId id="3195" r:id="rId5"/>
    <p:sldId id="3196" r:id="rId6"/>
    <p:sldId id="3197" r:id="rId7"/>
  </p:sldIdLst>
  <p:sldSz cx="12192000" cy="6858000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гор Федосов" initials="ЕФ" lastIdx="1" clrIdx="0">
    <p:extLst>
      <p:ext uri="{19B8F6BF-5375-455C-9EA6-DF929625EA0E}">
        <p15:presenceInfo xmlns="" xmlns:p15="http://schemas.microsoft.com/office/powerpoint/2012/main" userId="790880a7d477fff5" providerId="Windows Live"/>
      </p:ext>
    </p:extLst>
  </p:cmAuthor>
  <p:cmAuthor id="2" name="Нечунаева Мария Борисовна" initials="НМБ" lastIdx="5" clrIdx="1">
    <p:extLst>
      <p:ext uri="{19B8F6BF-5375-455C-9EA6-DF929625EA0E}">
        <p15:presenceInfo xmlns="" xmlns:p15="http://schemas.microsoft.com/office/powerpoint/2012/main" userId="Нечунаева Мария Борис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79151D"/>
    <a:srgbClr val="E7DDCE"/>
    <a:srgbClr val="B99A57"/>
    <a:srgbClr val="EAE1CC"/>
    <a:srgbClr val="1B3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4" autoAdjust="0"/>
    <p:restoredTop sz="93006" autoAdjust="0"/>
  </p:normalViewPr>
  <p:slideViewPr>
    <p:cSldViewPr snapToGrid="0">
      <p:cViewPr varScale="1">
        <p:scale>
          <a:sx n="109" d="100"/>
          <a:sy n="109" d="100"/>
        </p:scale>
        <p:origin x="-64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удовлетворенности по направлениям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75C-4EB5-9C95-74BCBB66AC4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49C-431F-9EF9-7A958C498D35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CA9-43D2-B893-A76D66067C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83</c:v>
                </c:pt>
                <c:pt idx="1">
                  <c:v>66</c:v>
                </c:pt>
                <c:pt idx="2">
                  <c:v>67</c:v>
                </c:pt>
                <c:pt idx="3">
                  <c:v>70</c:v>
                </c:pt>
                <c:pt idx="4">
                  <c:v>81</c:v>
                </c:pt>
                <c:pt idx="5">
                  <c:v>81</c:v>
                </c:pt>
                <c:pt idx="6">
                  <c:v>86</c:v>
                </c:pt>
                <c:pt idx="7">
                  <c:v>61</c:v>
                </c:pt>
                <c:pt idx="8">
                  <c:v>60</c:v>
                </c:pt>
                <c:pt idx="9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EC-4FF9-A524-0C525784BD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9F8-4783-A907-2F1AB676AAA2}"/>
              </c:ext>
            </c:extLst>
          </c:dPt>
          <c:dPt>
            <c:idx val="4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9C-431F-9EF9-7A958C498D35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CA9-43D2-B893-A76D66067C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Входная группа</c:v>
                </c:pt>
                <c:pt idx="1">
                  <c:v>Гардероб</c:v>
                </c:pt>
                <c:pt idx="2">
                  <c:v>Столовая</c:v>
                </c:pt>
                <c:pt idx="3">
                  <c:v>Библиотека</c:v>
                </c:pt>
                <c:pt idx="4">
                  <c:v>Навигация</c:v>
                </c:pt>
                <c:pt idx="5">
                  <c:v>Договоры</c:v>
                </c:pt>
                <c:pt idx="6">
                  <c:v>Внутренние заявки</c:v>
                </c:pt>
                <c:pt idx="7">
                  <c:v>Питьевой режим</c:v>
                </c:pt>
                <c:pt idx="8">
                  <c:v>Система 5С</c:v>
                </c:pt>
                <c:pt idx="9">
                  <c:v>Запуск системы ППУ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86</c:v>
                </c:pt>
                <c:pt idx="1">
                  <c:v>79</c:v>
                </c:pt>
                <c:pt idx="2">
                  <c:v>81</c:v>
                </c:pt>
                <c:pt idx="3">
                  <c:v>81</c:v>
                </c:pt>
                <c:pt idx="4">
                  <c:v>97</c:v>
                </c:pt>
                <c:pt idx="5">
                  <c:v>88</c:v>
                </c:pt>
                <c:pt idx="6">
                  <c:v>86</c:v>
                </c:pt>
                <c:pt idx="7">
                  <c:v>74</c:v>
                </c:pt>
                <c:pt idx="8">
                  <c:v>78</c:v>
                </c:pt>
                <c:pt idx="9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F8-4783-A907-2F1AB676A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985088"/>
        <c:axId val="55382016"/>
      </c:barChart>
      <c:catAx>
        <c:axId val="1009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82016"/>
        <c:crosses val="autoZero"/>
        <c:auto val="1"/>
        <c:lblAlgn val="ctr"/>
        <c:lblOffset val="100"/>
        <c:noMultiLvlLbl val="0"/>
      </c:catAx>
      <c:valAx>
        <c:axId val="5538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03290982447793"/>
          <c:y val="0.27598723492600935"/>
          <c:w val="0.83116971320776167"/>
          <c:h val="0.53183705712768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ВПП процесса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3F-4C2F-BEEB-F0BA3824E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Стало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ВПП процесса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3F-4C2F-BEEB-F0BA3824E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28000"/>
        <c:axId val="55729536"/>
      </c:barChart>
      <c:catAx>
        <c:axId val="5572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29536"/>
        <c:crosses val="autoZero"/>
        <c:auto val="1"/>
        <c:lblAlgn val="ctr"/>
        <c:lblOffset val="100"/>
        <c:noMultiLvlLbl val="0"/>
      </c:catAx>
      <c:valAx>
        <c:axId val="5572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2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43CC91D-B1AD-4E90-8756-16B2CA68FB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464EA0A-2EE2-4535-8294-8C5155F32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CF1C3E1D-7772-4976-A55A-20F1A7349F8C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9164C22-36C7-448C-AE29-E5589AFA82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E062BE7-DB16-4805-A666-A8A135A75F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A2B332E7-08FF-48BF-9127-A1C7BE1DB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94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2675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2A7DE84E-D2CD-44FE-B67C-7889CD9D67C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9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1" cy="502674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10C2BA5-8EA5-432B-BCC3-2054EADB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8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567">
              <a:defRPr/>
            </a:pPr>
            <a:fld id="{D3C44EF1-BA2A-4711-9682-10147DCA456E}" type="slidenum">
              <a:rPr lang="ru-RU" sz="2900" kern="0">
                <a:solidFill>
                  <a:prstClr val="black"/>
                </a:solidFill>
                <a:latin typeface="Calibri"/>
                <a:cs typeface="Arial"/>
              </a:rPr>
              <a:pPr defTabSz="465567">
                <a:defRPr/>
              </a:pPr>
              <a:t>1</a:t>
            </a:fld>
            <a:endParaRPr lang="ru-RU" sz="2900" kern="0">
              <a:solidFill>
                <a:prstClr val="black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961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8C387B4-C74E-F818-FB57-47D531816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2"/>
            <a:ext cx="12192000" cy="6852688"/>
          </a:xfrm>
          <a:prstGeom prst="rect">
            <a:avLst/>
          </a:prstGeom>
        </p:spPr>
      </p:pic>
      <p:sp>
        <p:nvSpPr>
          <p:cNvPr id="3" name="Название…">
            <a:extLst>
              <a:ext uri="{FF2B5EF4-FFF2-40B4-BE49-F238E27FC236}">
                <a16:creationId xmlns="" xmlns:a16="http://schemas.microsoft.com/office/drawing/2014/main" id="{2271A17E-60C4-A9E3-D7F7-62A6D06D5B06}"/>
              </a:ext>
            </a:extLst>
          </p:cNvPr>
          <p:cNvSpPr txBox="1"/>
          <p:nvPr userDrawn="1"/>
        </p:nvSpPr>
        <p:spPr>
          <a:xfrm>
            <a:off x="293431" y="2213013"/>
            <a:ext cx="8173236" cy="74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4000"/>
              </a:lnSpc>
              <a:defRPr sz="10600" b="1">
                <a:solidFill>
                  <a:srgbClr val="FFFFFF"/>
                </a:solidFill>
                <a:latin typeface="Circe Bold"/>
                <a:ea typeface="Circe Bold"/>
                <a:cs typeface="Circe Bold"/>
                <a:sym typeface="Circe"/>
              </a:defRPr>
            </a:pPr>
            <a:r>
              <a:rPr lang="ru-RU" sz="4000" dirty="0">
                <a:latin typeface="Arial" panose="020B0604020202020204" pitchFamily="34" charset="0"/>
              </a:rPr>
              <a:t>Проект «Комфортная школа»</a:t>
            </a:r>
          </a:p>
        </p:txBody>
      </p:sp>
      <p:pic>
        <p:nvPicPr>
          <p:cNvPr id="6" name="Рисунок 5" descr="Изображение выглядит как текст, Шрифт, плакат, графический дизайн&#10;&#10;Автоматически созданное описание">
            <a:extLst>
              <a:ext uri="{FF2B5EF4-FFF2-40B4-BE49-F238E27FC236}">
                <a16:creationId xmlns="" xmlns:a16="http://schemas.microsoft.com/office/drawing/2014/main" id="{1FA0F08F-E530-D53C-ED64-7FACCF4AA2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550" y="375537"/>
            <a:ext cx="1166455" cy="956710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плакат, эмблема, симв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BFEB89D8-16DD-919F-01CE-70E6282BC8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1" y="375530"/>
            <a:ext cx="1089523" cy="975401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плакат, логотип, Шрифт&#10;&#10;Автоматически созданное описание">
            <a:extLst>
              <a:ext uri="{FF2B5EF4-FFF2-40B4-BE49-F238E27FC236}">
                <a16:creationId xmlns="" xmlns:a16="http://schemas.microsoft.com/office/drawing/2014/main" id="{D8392307-9E62-B0CD-701F-05CBA727A1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878" y="394216"/>
            <a:ext cx="875748" cy="97540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82DACF3-2B20-FCE2-EE9D-5CB2431CDD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29" y="595063"/>
            <a:ext cx="1643565" cy="66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10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17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BE1A1E-27C0-4CE7-BA96-B7238BED8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9961971" cy="442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506278F-1B3C-4696-BBD7-58B2C4CF646E}"/>
              </a:ext>
            </a:extLst>
          </p:cNvPr>
          <p:cNvSpPr txBox="1">
            <a:spLocks/>
          </p:cNvSpPr>
          <p:nvPr userDrawn="1"/>
        </p:nvSpPr>
        <p:spPr>
          <a:xfrm>
            <a:off x="500163" y="347829"/>
            <a:ext cx="10113408" cy="58138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R="5080" rtl="0">
              <a:lnSpc>
                <a:spcPct val="100000"/>
              </a:lnSpc>
              <a:defRPr/>
            </a:pPr>
            <a:endParaRPr lang="ru-RU" sz="28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D54530C-D0C5-2736-CB76-6BEA7ED038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930" y="0"/>
            <a:ext cx="1014874" cy="6858000"/>
          </a:xfrm>
          <a:prstGeom prst="rect">
            <a:avLst/>
          </a:prstGeom>
        </p:spPr>
      </p:pic>
      <p:sp>
        <p:nvSpPr>
          <p:cNvPr id="4" name="Описание…">
            <a:extLst>
              <a:ext uri="{FF2B5EF4-FFF2-40B4-BE49-F238E27FC236}">
                <a16:creationId xmlns="" xmlns:a16="http://schemas.microsoft.com/office/drawing/2014/main" id="{9765ABD7-28E9-3CA5-62E2-097E1EA1C2DF}"/>
              </a:ext>
            </a:extLst>
          </p:cNvPr>
          <p:cNvSpPr txBox="1"/>
          <p:nvPr userDrawn="1"/>
        </p:nvSpPr>
        <p:spPr>
          <a:xfrm>
            <a:off x="10345928" y="6359873"/>
            <a:ext cx="1674004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lnSpc>
                <a:spcPct val="70000"/>
              </a:lnSpc>
              <a:defRPr sz="10600" b="1">
                <a:solidFill>
                  <a:srgbClr val="000000"/>
                </a:solidFill>
                <a:latin typeface="Circe Bold"/>
                <a:ea typeface="Circe Bold"/>
                <a:cs typeface="Circe Bold"/>
                <a:sym typeface="Circe"/>
              </a:defRPr>
            </a:pPr>
            <a:fld id="{87A1386B-3BE7-4DF3-8563-EEAB46289BDF}" type="slidenum">
              <a:rPr lang="ru-RU" sz="1800" smtClean="0">
                <a:solidFill>
                  <a:srgbClr val="FFFFFF"/>
                </a:solidFill>
                <a:latin typeface="Arial" panose="020B0604020202020204" pitchFamily="34" charset="0"/>
              </a:rPr>
              <a:pPr algn="r">
                <a:lnSpc>
                  <a:spcPct val="70000"/>
                </a:lnSpc>
                <a:defRPr sz="10600" b="1">
                  <a:solidFill>
                    <a:srgbClr val="000000"/>
                  </a:solidFill>
                  <a:latin typeface="Circe Bold"/>
                  <a:ea typeface="Circe Bold"/>
                  <a:cs typeface="Circe Bold"/>
                  <a:sym typeface="Circe"/>
                </a:defRPr>
              </a:pPr>
              <a:t>‹#›</a:t>
            </a:fld>
            <a:endParaRPr lang="ru-RU" sz="3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320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67E8728-0C61-C112-C4F2-3DB551833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0" y="0"/>
            <a:ext cx="12186079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BE1A1E-27C0-4CE7-BA96-B7238BED8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392400"/>
            <a:ext cx="9961971" cy="442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1">
                <a:solidFill>
                  <a:srgbClr val="79151D"/>
                </a:solidFill>
                <a:latin typeface="Phenomena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ECC7BC-06EE-B0CB-AF96-85EDF0A62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916" r="6179"/>
          <a:stretch/>
        </p:blipFill>
        <p:spPr bwMode="auto">
          <a:xfrm>
            <a:off x="10890767" y="0"/>
            <a:ext cx="1298271" cy="1066800"/>
          </a:xfrm>
          <a:prstGeom prst="rect">
            <a:avLst/>
          </a:prstGeom>
        </p:spPr>
      </p:pic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5D5122-0DBA-A187-9BC2-F93D5266FBAD}"/>
              </a:ext>
            </a:extLst>
          </p:cNvPr>
          <p:cNvSpPr txBox="1">
            <a:spLocks/>
          </p:cNvSpPr>
          <p:nvPr userDrawn="1"/>
        </p:nvSpPr>
        <p:spPr>
          <a:xfrm>
            <a:off x="11064239" y="6407140"/>
            <a:ext cx="884357" cy="256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r">
              <a:lnSpc>
                <a:spcPts val="2090"/>
              </a:lnSpc>
            </a:pPr>
            <a:fld id="{81D60167-4931-47E6-BA6A-407CBD079E47}" type="slidenum">
              <a:rPr lang="ru-RU" sz="1600" smtClean="0">
                <a:solidFill>
                  <a:srgbClr val="B99A57"/>
                </a:solidFill>
                <a:latin typeface="Calibri" panose="020F0502020204030204"/>
              </a:rPr>
              <a:pPr marL="38100" algn="r">
                <a:lnSpc>
                  <a:spcPts val="2090"/>
                </a:lnSpc>
              </a:pPr>
              <a:t>‹#›</a:t>
            </a:fld>
            <a:endParaRPr lang="ru-RU" sz="1600" dirty="0">
              <a:solidFill>
                <a:srgbClr val="B99A57"/>
              </a:solidFill>
              <a:latin typeface="Calibri" panose="020F0502020204030204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506278F-1B3C-4696-BBD7-58B2C4CF646E}"/>
              </a:ext>
            </a:extLst>
          </p:cNvPr>
          <p:cNvSpPr txBox="1">
            <a:spLocks/>
          </p:cNvSpPr>
          <p:nvPr userDrawn="1"/>
        </p:nvSpPr>
        <p:spPr>
          <a:xfrm>
            <a:off x="500163" y="347829"/>
            <a:ext cx="10113408" cy="581385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400" b="0">
                <a:solidFill>
                  <a:srgbClr val="1E86C8"/>
                </a:solidFill>
                <a:latin typeface="+mj-ea"/>
                <a:ea typeface="+mj-ea"/>
                <a:cs typeface="Verdana"/>
              </a:defRPr>
            </a:lvl1pPr>
            <a:lvl2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2pPr>
            <a:lvl3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3pPr>
            <a:lvl4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4pPr>
            <a:lvl5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5pPr>
            <a:lvl6pPr marL="45715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6pPr>
            <a:lvl7pPr marL="91431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7pPr>
            <a:lvl8pPr marL="137146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8pPr>
            <a:lvl9pPr marL="182861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800">
                <a:solidFill>
                  <a:srgbClr val="4868A8"/>
                </a:solidFill>
                <a:latin typeface="Verdana"/>
                <a:ea typeface="Verdana"/>
                <a:cs typeface="Verdana"/>
              </a:defRPr>
            </a:lvl9pPr>
          </a:lstStyle>
          <a:p>
            <a:pPr marR="5080" rtl="0">
              <a:lnSpc>
                <a:spcPct val="100000"/>
              </a:lnSpc>
              <a:defRPr/>
            </a:pPr>
            <a:endParaRPr lang="ru-RU" sz="2800" b="1" kern="1200" dirty="0">
              <a:solidFill>
                <a:srgbClr val="79151D"/>
              </a:solidFill>
              <a:latin typeface="Phenomena" panose="00000500000000000000" pitchFamily="50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9859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17">
          <p15:clr>
            <a:srgbClr val="FBAE40"/>
          </p15:clr>
        </p15:guide>
        <p15:guide id="2" orient="horz" pos="318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5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7" r:id="rId3"/>
  </p:sldLayoutIdLst>
  <p:hf hdr="0" dt="0"/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2400" b="0">
          <a:solidFill>
            <a:srgbClr val="1E86C8"/>
          </a:solidFill>
          <a:latin typeface="+mj-ea"/>
          <a:ea typeface="+mj-ea"/>
          <a:cs typeface="Verdana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5pPr>
      <a:lvl6pPr marL="45715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6pPr>
      <a:lvl7pPr marL="914310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7pPr>
      <a:lvl8pPr marL="1371464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8pPr>
      <a:lvl9pPr marL="1828616" algn="l">
        <a:lnSpc>
          <a:spcPct val="90000"/>
        </a:lnSpc>
        <a:spcBef>
          <a:spcPts val="0"/>
        </a:spcBef>
        <a:spcAft>
          <a:spcPts val="0"/>
        </a:spcAft>
        <a:defRPr sz="2800">
          <a:solidFill>
            <a:srgbClr val="4868A8"/>
          </a:solidFill>
          <a:latin typeface="Verdana"/>
          <a:ea typeface="Verdana"/>
          <a:cs typeface="Verdana"/>
        </a:defRPr>
      </a:lvl9pPr>
    </p:titleStyle>
    <p:bodyStyle>
      <a:lvl1pPr algn="l">
        <a:lnSpc>
          <a:spcPct val="90000"/>
        </a:lnSpc>
        <a:spcBef>
          <a:spcPts val="1000"/>
        </a:spcBef>
        <a:spcAft>
          <a:spcPts val="0"/>
        </a:spcAft>
        <a:defRPr sz="1600">
          <a:solidFill>
            <a:schemeClr val="tx1"/>
          </a:solidFill>
          <a:latin typeface="+mn-ea"/>
          <a:ea typeface="+mn-ea"/>
          <a:cs typeface="Verdana"/>
        </a:defRPr>
      </a:lvl1pPr>
      <a:lvl2pPr marL="457154" algn="l">
        <a:lnSpc>
          <a:spcPct val="90000"/>
        </a:lnSpc>
        <a:spcBef>
          <a:spcPts val="500"/>
        </a:spcBef>
        <a:spcAft>
          <a:spcPts val="0"/>
        </a:spcAft>
        <a:defRPr sz="1400">
          <a:solidFill>
            <a:schemeClr val="tx1"/>
          </a:solidFill>
          <a:latin typeface="+mn-ea"/>
          <a:ea typeface="+mn-ea"/>
          <a:cs typeface="Verdana"/>
        </a:defRPr>
      </a:lvl2pPr>
      <a:lvl3pPr marL="914310" algn="l">
        <a:lnSpc>
          <a:spcPct val="90000"/>
        </a:lnSpc>
        <a:spcBef>
          <a:spcPts val="500"/>
        </a:spcBef>
        <a:spcAft>
          <a:spcPts val="0"/>
        </a:spcAft>
        <a:defRPr sz="1200">
          <a:solidFill>
            <a:schemeClr val="tx1"/>
          </a:solidFill>
          <a:latin typeface="+mn-ea"/>
          <a:ea typeface="+mn-ea"/>
          <a:cs typeface="Verdana"/>
        </a:defRPr>
      </a:lvl3pPr>
      <a:lvl4pPr marL="1371464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4pPr>
      <a:lvl5pPr marL="1828616" algn="l">
        <a:lnSpc>
          <a:spcPct val="90000"/>
        </a:lnSpc>
        <a:spcBef>
          <a:spcPts val="500"/>
        </a:spcBef>
        <a:spcAft>
          <a:spcPts val="0"/>
        </a:spcAft>
        <a:defRPr sz="1133">
          <a:solidFill>
            <a:schemeClr val="tx1"/>
          </a:solidFill>
          <a:latin typeface="+mn-ea"/>
          <a:ea typeface="+mn-ea"/>
          <a:cs typeface="Verdana"/>
        </a:defRPr>
      </a:lvl5pPr>
      <a:lvl6pPr marL="2514349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8" algn="l" defTabSz="91431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16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27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1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звание…">
            <a:extLst>
              <a:ext uri="{FF2B5EF4-FFF2-40B4-BE49-F238E27FC236}">
                <a16:creationId xmlns="" xmlns:a16="http://schemas.microsoft.com/office/drawing/2014/main" id="{CCE010C2-4E34-E326-7EEB-6C4A5BC5DDEF}"/>
              </a:ext>
            </a:extLst>
          </p:cNvPr>
          <p:cNvSpPr txBox="1"/>
          <p:nvPr/>
        </p:nvSpPr>
        <p:spPr bwMode="auto">
          <a:xfrm>
            <a:off x="293431" y="4047702"/>
            <a:ext cx="7783769" cy="745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114000"/>
              </a:lnSpc>
              <a:defRPr sz="10600" b="1">
                <a:solidFill>
                  <a:srgbClr val="FFFFFF"/>
                </a:solidFill>
                <a:latin typeface="Circe Bold"/>
                <a:ea typeface="Circe Bold"/>
                <a:cs typeface="Circe Bold"/>
                <a:sym typeface="Circe"/>
              </a:defRPr>
            </a:pPr>
            <a:r>
              <a:rPr lang="ru-RU" sz="4000" dirty="0" smtClean="0">
                <a:latin typeface="Arial" panose="020B0604020202020204" pitchFamily="34" charset="0"/>
              </a:rPr>
              <a:t>МКОУ СОШ № 6 г. Баксана </a:t>
            </a:r>
            <a:endParaRPr lang="ru-RU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28771"/>
            <a:ext cx="9961971" cy="442800"/>
          </a:xfrm>
        </p:spPr>
        <p:txBody>
          <a:bodyPr/>
          <a:lstStyle/>
          <a:p>
            <a:r>
              <a:rPr lang="ru-RU" dirty="0">
                <a:latin typeface="+mj-lt"/>
              </a:rPr>
              <a:t>Результаты анкетирования №1 показали:</a:t>
            </a:r>
            <a:br>
              <a:rPr lang="ru-RU" dirty="0">
                <a:latin typeface="+mj-lt"/>
              </a:rPr>
            </a:br>
            <a:r>
              <a:rPr lang="ru-RU" dirty="0">
                <a:latin typeface="+mj-lt"/>
              </a:rPr>
              <a:t>наименьший уровень удовлетворенности выявлен по направлению</a:t>
            </a:r>
            <a:r>
              <a:rPr lang="en-US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«Питьевой режим»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sp>
        <p:nvSpPr>
          <p:cNvPr id="5" name="TextBox 13_1">
            <a:extLst>
              <a:ext uri="{FF2B5EF4-FFF2-40B4-BE49-F238E27FC236}">
                <a16:creationId xmlns="" xmlns:a16="http://schemas.microsoft.com/office/drawing/2014/main" id="{FEF1FF68-EDB6-4EA1-8B46-588F0BD9E4EB}"/>
              </a:ext>
            </a:extLst>
          </p:cNvPr>
          <p:cNvSpPr/>
          <p:nvPr/>
        </p:nvSpPr>
        <p:spPr>
          <a:xfrm>
            <a:off x="7334084" y="2197737"/>
            <a:ext cx="3606059" cy="35699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60840" rIns="122040" bIns="60840">
            <a:spAutoFit/>
          </a:bodyPr>
          <a:lstStyle/>
          <a:p>
            <a:pPr marL="1440" lvl="1">
              <a:buClr>
                <a:srgbClr val="171616"/>
              </a:buClr>
            </a:pPr>
            <a:endParaRPr lang="ru-RU" sz="1600" b="0" strike="noStrike" spc="-1" dirty="0">
              <a:ea typeface="Verdana"/>
              <a:cs typeface="Arial" panose="020B0604020202020204" pitchFamily="34" charset="0"/>
            </a:endParaRPr>
          </a:p>
          <a:p>
            <a:pPr marL="1440" lvl="1">
              <a:buClr>
                <a:srgbClr val="171616"/>
              </a:buClr>
            </a:pPr>
            <a:r>
              <a:rPr lang="ru-RU" sz="1600" strike="noStrike" spc="-1" dirty="0" smtClean="0">
                <a:ea typeface="Verdana"/>
                <a:cs typeface="Arial" panose="020B0604020202020204" pitchFamily="34" charset="0"/>
              </a:rPr>
              <a:t>Проанализировав итоги анкетирования №1, а также принимая во внимание дополнительные факторы (обеспеченность ресурсами, состояние основных фондов учебного заведения и т.п.) руководителем учебного заведения принято решение:</a:t>
            </a:r>
          </a:p>
          <a:p>
            <a:pPr marL="1440" lvl="1">
              <a:buClr>
                <a:srgbClr val="171616"/>
              </a:buClr>
            </a:pPr>
            <a:r>
              <a:rPr lang="ru-RU" sz="1600" b="1" spc="-1" dirty="0" smtClean="0">
                <a:ea typeface="Verdana"/>
                <a:cs typeface="Arial" panose="020B0604020202020204" pitchFamily="34" charset="0"/>
              </a:rPr>
              <a:t>в качестве направления для реализации в рамках проекта «Комфортная школа» выбрать направление</a:t>
            </a:r>
            <a:r>
              <a:rPr lang="ru-RU" sz="1600" b="1" strike="noStrike" spc="-1" dirty="0" smtClean="0">
                <a:ea typeface="Verdana"/>
                <a:cs typeface="Arial" panose="020B0604020202020204" pitchFamily="34" charset="0"/>
              </a:rPr>
              <a:t> «</a:t>
            </a:r>
            <a:r>
              <a:rPr lang="ru-RU" sz="1600" b="1" u="sng" spc="-1" dirty="0" smtClean="0">
                <a:ea typeface="Verdana"/>
                <a:cs typeface="Arial" panose="020B0604020202020204" pitchFamily="34" charset="0"/>
              </a:rPr>
              <a:t>Навигация</a:t>
            </a:r>
            <a:r>
              <a:rPr lang="ru-RU" sz="1600" b="1" strike="noStrike" spc="-1" dirty="0" smtClean="0">
                <a:ea typeface="Verdana"/>
                <a:cs typeface="Arial" panose="020B0604020202020204" pitchFamily="34" charset="0"/>
              </a:rPr>
              <a:t>»</a:t>
            </a:r>
            <a:endParaRPr lang="ru-RU" sz="1600" b="1" strike="noStrike" spc="-1" dirty="0"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9FEBCC9-AF9C-4D6E-807D-9759FDEED012}"/>
              </a:ext>
            </a:extLst>
          </p:cNvPr>
          <p:cNvSpPr/>
          <p:nvPr/>
        </p:nvSpPr>
        <p:spPr>
          <a:xfrm>
            <a:off x="340713" y="2054831"/>
            <a:ext cx="6739283" cy="39863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13" y="2197737"/>
            <a:ext cx="6882632" cy="38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9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36759"/>
            <a:ext cx="10585532" cy="556313"/>
          </a:xfrm>
        </p:spPr>
        <p:txBody>
          <a:bodyPr/>
          <a:lstStyle/>
          <a:p>
            <a:r>
              <a:rPr lang="ru-RU" dirty="0"/>
              <a:t>В результате реализации плана мероприятий достигнута положительная динамика по обоим показателям проекта</a:t>
            </a:r>
          </a:p>
        </p:txBody>
      </p:sp>
      <p:sp>
        <p:nvSpPr>
          <p:cNvPr id="5" name="TextBox 13_1">
            <a:extLst>
              <a:ext uri="{FF2B5EF4-FFF2-40B4-BE49-F238E27FC236}">
                <a16:creationId xmlns="" xmlns:a16="http://schemas.microsoft.com/office/drawing/2014/main" id="{FEF1FF68-EDB6-4EA1-8B46-588F0BD9E4EB}"/>
              </a:ext>
            </a:extLst>
          </p:cNvPr>
          <p:cNvSpPr/>
          <p:nvPr/>
        </p:nvSpPr>
        <p:spPr>
          <a:xfrm>
            <a:off x="7358642" y="5526491"/>
            <a:ext cx="3940260" cy="769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60840" rIns="122040" bIns="60840">
            <a:spAutoFit/>
          </a:bodyPr>
          <a:lstStyle/>
          <a:p>
            <a:pPr marL="14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ВПП процесса снизилось с </a:t>
            </a:r>
            <a:r>
              <a:rPr kumimoji="0" lang="ru-RU" sz="140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5 </a:t>
            </a:r>
            <a:r>
              <a:rPr kumimoji="0" lang="ru-RU" sz="140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минут до </a:t>
            </a:r>
            <a:r>
              <a:rPr kumimoji="0" lang="ru-RU" sz="140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2 </a:t>
            </a:r>
            <a:r>
              <a:rPr lang="ru-RU" sz="1400" spc="-1" dirty="0">
                <a:solidFill>
                  <a:srgbClr val="171616"/>
                </a:solidFill>
                <a:latin typeface="Arial" panose="020B0604020202020204"/>
                <a:ea typeface="Verdana"/>
                <a:cs typeface="Arial" panose="020B0604020202020204" pitchFamily="34" charset="0"/>
              </a:rPr>
              <a:t>минут</a:t>
            </a:r>
            <a:r>
              <a:rPr kumimoji="0" lang="ru-RU" sz="140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. Снижение показателя составило </a:t>
            </a:r>
            <a:r>
              <a:rPr lang="ru-RU" sz="1400" spc="-1" dirty="0" smtClean="0">
                <a:solidFill>
                  <a:srgbClr val="171616"/>
                </a:solidFill>
                <a:latin typeface="Arial" panose="020B0604020202020204"/>
                <a:ea typeface="Verdana"/>
                <a:cs typeface="Arial" panose="020B0604020202020204" pitchFamily="34" charset="0"/>
              </a:rPr>
              <a:t>66</a:t>
            </a:r>
            <a:r>
              <a:rPr kumimoji="0" lang="ru-RU" sz="140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%.</a:t>
            </a:r>
            <a:endParaRPr kumimoji="0" lang="ru-RU" sz="1400" i="0" u="none" strike="noStrike" kern="1200" cap="none" spc="-1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Arial" panose="020B0604020202020204"/>
              <a:ea typeface="Verdan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F9FEBCC9-AF9C-4D6E-807D-9759FDEED012}"/>
              </a:ext>
            </a:extLst>
          </p:cNvPr>
          <p:cNvSpPr/>
          <p:nvPr/>
        </p:nvSpPr>
        <p:spPr>
          <a:xfrm>
            <a:off x="212173" y="1380966"/>
            <a:ext cx="6739283" cy="39863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99AF98B3-9F50-DFE9-87AC-FBD9F43D9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62411"/>
              </p:ext>
            </p:extLst>
          </p:nvPr>
        </p:nvGraphicFramePr>
        <p:xfrm>
          <a:off x="259706" y="1871149"/>
          <a:ext cx="6672290" cy="356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3_1">
            <a:extLst>
              <a:ext uri="{FF2B5EF4-FFF2-40B4-BE49-F238E27FC236}">
                <a16:creationId xmlns="" xmlns:a16="http://schemas.microsoft.com/office/drawing/2014/main" id="{7F0705DE-D341-354D-FA54-E87E12AECABF}"/>
              </a:ext>
            </a:extLst>
          </p:cNvPr>
          <p:cNvSpPr/>
          <p:nvPr/>
        </p:nvSpPr>
        <p:spPr>
          <a:xfrm>
            <a:off x="192713" y="5526491"/>
            <a:ext cx="6739283" cy="769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2040" tIns="60840" rIns="122040" bIns="60840">
            <a:spAutoFit/>
          </a:bodyPr>
          <a:lstStyle/>
          <a:p>
            <a:pPr marL="144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Реализация плана мероприятий командой проекта позволила повысить уровень удовлетворенности по направлению с </a:t>
            </a:r>
            <a:r>
              <a:rPr kumimoji="0" lang="ru-RU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81 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до </a:t>
            </a:r>
            <a:r>
              <a:rPr kumimoji="0" lang="ru-RU" sz="1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97 </a:t>
            </a:r>
            <a:r>
              <a:rPr kumimoji="0" lang="ru-RU" sz="1400" b="0" i="0" u="none" strike="noStrike" kern="1200" cap="none" spc="-1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Arial" panose="020B0604020202020204"/>
                <a:ea typeface="Verdana"/>
                <a:cs typeface="Arial" panose="020B0604020202020204" pitchFamily="34" charset="0"/>
              </a:rPr>
              <a:t>процентов. Прирост показателя составил 100%.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="" xmlns:a16="http://schemas.microsoft.com/office/drawing/2014/main" id="{60649D7C-B8E6-4D0F-D6E4-5BE46766528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767640" y="3004041"/>
            <a:ext cx="1511773" cy="273774"/>
          </a:xfrm>
          <a:prstGeom prst="bentConnector3">
            <a:avLst>
              <a:gd name="adj1" fmla="val 117542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B0AB87FC-7C8B-9A8D-E021-C0D97B7DADC0}"/>
              </a:ext>
            </a:extLst>
          </p:cNvPr>
          <p:cNvSpPr/>
          <p:nvPr/>
        </p:nvSpPr>
        <p:spPr>
          <a:xfrm>
            <a:off x="3164227" y="1837756"/>
            <a:ext cx="718597" cy="253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+100%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81B3F477-1B2C-E7FD-1A72-850CD952D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876151"/>
              </p:ext>
            </p:extLst>
          </p:nvPr>
        </p:nvGraphicFramePr>
        <p:xfrm>
          <a:off x="7527913" y="2002641"/>
          <a:ext cx="3342315" cy="308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Соединитель: уступ 17">
            <a:extLst>
              <a:ext uri="{FF2B5EF4-FFF2-40B4-BE49-F238E27FC236}">
                <a16:creationId xmlns="" xmlns:a16="http://schemas.microsoft.com/office/drawing/2014/main" id="{1508A957-31C8-5BFE-8968-6AE29703853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238270" y="3503280"/>
            <a:ext cx="913490" cy="787070"/>
          </a:xfrm>
          <a:prstGeom prst="bentConnector3">
            <a:avLst>
              <a:gd name="adj1" fmla="val 195701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11D2F838-F856-FE2D-2DAB-2A41258728A8}"/>
              </a:ext>
            </a:extLst>
          </p:cNvPr>
          <p:cNvSpPr/>
          <p:nvPr/>
        </p:nvSpPr>
        <p:spPr>
          <a:xfrm>
            <a:off x="9301480" y="2278632"/>
            <a:ext cx="832306" cy="38403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b="1" dirty="0" smtClean="0">
                <a:solidFill>
                  <a:schemeClr val="tx1"/>
                </a:solidFill>
              </a:rPr>
              <a:t>66%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процесса до и после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DD87CB-51BE-63F0-496F-E573E92A486A}"/>
              </a:ext>
            </a:extLst>
          </p:cNvPr>
          <p:cNvSpPr txBox="1"/>
          <p:nvPr/>
        </p:nvSpPr>
        <p:spPr>
          <a:xfrm>
            <a:off x="1815899" y="1142112"/>
            <a:ext cx="19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Было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3E2495-3440-98DD-FA50-9F13614D64FF}"/>
              </a:ext>
            </a:extLst>
          </p:cNvPr>
          <p:cNvSpPr txBox="1"/>
          <p:nvPr/>
        </p:nvSpPr>
        <p:spPr>
          <a:xfrm>
            <a:off x="1064369" y="5226919"/>
            <a:ext cx="35403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/>
              </a:rPr>
              <a:t>Невозможно понять,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/>
              </a:rPr>
              <a:t>какой это корпус и в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/>
              </a:rPr>
              <a:t>каком направлении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/>
              </a:rPr>
              <a:t>находятся кабинеты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CD7E61-8D94-6A1B-786C-0C389D7BE4FF}"/>
              </a:ext>
            </a:extLst>
          </p:cNvPr>
          <p:cNvSpPr txBox="1"/>
          <p:nvPr/>
        </p:nvSpPr>
        <p:spPr>
          <a:xfrm>
            <a:off x="6284461" y="5217923"/>
            <a:ext cx="44349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Информационный указатель даёт четкое представление куда двигаться, чтобы попасть в нужный кабинет, не теряя при этом время на поиски</a:t>
            </a:r>
          </a:p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2FF249-B2FA-BF42-20CC-9A4C92283F5D}"/>
              </a:ext>
            </a:extLst>
          </p:cNvPr>
          <p:cNvSpPr txBox="1"/>
          <p:nvPr/>
        </p:nvSpPr>
        <p:spPr>
          <a:xfrm>
            <a:off x="7253712" y="1119510"/>
            <a:ext cx="23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Стало</a:t>
            </a:r>
          </a:p>
        </p:txBody>
      </p:sp>
      <p:pic>
        <p:nvPicPr>
          <p:cNvPr id="22" name="Рисунок 21" descr="Изображение выглядит как стена, в помещении, пол, дизайн интерьер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AA0CEC1-C8EB-512B-876C-C55922CD51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83"/>
          <a:stretch/>
        </p:blipFill>
        <p:spPr>
          <a:xfrm>
            <a:off x="820388" y="1581175"/>
            <a:ext cx="4225745" cy="3617239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2" y="1581174"/>
            <a:ext cx="4201789" cy="3617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7" y="1581176"/>
            <a:ext cx="4225745" cy="361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51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процесса до и после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DD87CB-51BE-63F0-496F-E573E92A486A}"/>
              </a:ext>
            </a:extLst>
          </p:cNvPr>
          <p:cNvSpPr txBox="1"/>
          <p:nvPr/>
        </p:nvSpPr>
        <p:spPr>
          <a:xfrm>
            <a:off x="2068448" y="1045196"/>
            <a:ext cx="19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Было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3E2495-3440-98DD-FA50-9F13614D64FF}"/>
              </a:ext>
            </a:extLst>
          </p:cNvPr>
          <p:cNvSpPr txBox="1"/>
          <p:nvPr/>
        </p:nvSpPr>
        <p:spPr>
          <a:xfrm>
            <a:off x="1119640" y="5880062"/>
            <a:ext cx="354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Чтобы узнать номер кабинета, надо подойти к двери кабинета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CD7E61-8D94-6A1B-786C-0C389D7BE4FF}"/>
              </a:ext>
            </a:extLst>
          </p:cNvPr>
          <p:cNvSpPr txBox="1"/>
          <p:nvPr/>
        </p:nvSpPr>
        <p:spPr>
          <a:xfrm>
            <a:off x="6284461" y="5217923"/>
            <a:ext cx="4434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Номера кабинетов видны издалека, нет необходимости тратить время на перемещение к двери кабинета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2FF249-B2FA-BF42-20CC-9A4C92283F5D}"/>
              </a:ext>
            </a:extLst>
          </p:cNvPr>
          <p:cNvSpPr txBox="1"/>
          <p:nvPr/>
        </p:nvSpPr>
        <p:spPr>
          <a:xfrm>
            <a:off x="7253712" y="1119510"/>
            <a:ext cx="23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Стало</a:t>
            </a:r>
          </a:p>
        </p:txBody>
      </p:sp>
      <p:pic>
        <p:nvPicPr>
          <p:cNvPr id="20" name="Рисунок 19" descr="Изображение выглядит как стена, в помещении, дверь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C501110-FAF0-B4F4-4F32-1774BAF5B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" y="1502047"/>
            <a:ext cx="4119154" cy="409520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53" y="1752320"/>
            <a:ext cx="4426718" cy="3309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5"/>
          <a:stretch/>
        </p:blipFill>
        <p:spPr bwMode="auto">
          <a:xfrm>
            <a:off x="1081040" y="1502048"/>
            <a:ext cx="4119154" cy="409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26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D7CF3A27-9DB1-48A2-BBF3-396C4440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Состояние процесса до и после проекта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2DD87CB-51BE-63F0-496F-E573E92A486A}"/>
              </a:ext>
            </a:extLst>
          </p:cNvPr>
          <p:cNvSpPr txBox="1"/>
          <p:nvPr/>
        </p:nvSpPr>
        <p:spPr>
          <a:xfrm>
            <a:off x="2068448" y="1045196"/>
            <a:ext cx="19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Было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A3E2495-3440-98DD-FA50-9F13614D64FF}"/>
              </a:ext>
            </a:extLst>
          </p:cNvPr>
          <p:cNvSpPr txBox="1"/>
          <p:nvPr/>
        </p:nvSpPr>
        <p:spPr>
          <a:xfrm>
            <a:off x="1119640" y="5880062"/>
            <a:ext cx="3540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Отсутствие 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навигационной карты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4CD7E61-8D94-6A1B-786C-0C389D7BE4FF}"/>
              </a:ext>
            </a:extLst>
          </p:cNvPr>
          <p:cNvSpPr txBox="1"/>
          <p:nvPr/>
        </p:nvSpPr>
        <p:spPr>
          <a:xfrm>
            <a:off x="6228334" y="5772340"/>
            <a:ext cx="4434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помещении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первого этажа размещена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/>
              </a:rPr>
              <a:t>Н</a:t>
            </a:r>
            <a:r>
              <a:rPr kumimoji="0" lang="ru-RU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авигационная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карта школы, где условными знаками указаны направления движения, размещение кабинетов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2FF249-B2FA-BF42-20CC-9A4C92283F5D}"/>
              </a:ext>
            </a:extLst>
          </p:cNvPr>
          <p:cNvSpPr txBox="1"/>
          <p:nvPr/>
        </p:nvSpPr>
        <p:spPr>
          <a:xfrm>
            <a:off x="7253712" y="888677"/>
            <a:ext cx="2384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53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Стало</a:t>
            </a:r>
          </a:p>
        </p:txBody>
      </p:sp>
      <p:pic>
        <p:nvPicPr>
          <p:cNvPr id="20" name="Рисунок 19" descr="Изображение выглядит как стена, в помещении, дверь, строительст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C501110-FAF0-B4F4-4F32-1774BAF5BB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0" y="1502047"/>
            <a:ext cx="4119154" cy="4095206"/>
          </a:xfrm>
          <a:prstGeom prst="rect">
            <a:avLst/>
          </a:prstGeom>
          <a:ln w="63500">
            <a:solidFill>
              <a:srgbClr val="FF0000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81" b="5675"/>
          <a:stretch/>
        </p:blipFill>
        <p:spPr bwMode="auto">
          <a:xfrm>
            <a:off x="1081040" y="1506861"/>
            <a:ext cx="4119153" cy="408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08" y="1502047"/>
            <a:ext cx="4095206" cy="4095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17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ФЦК">
  <a:themeElements>
    <a:clrScheme name="Академия">
      <a:dk1>
        <a:srgbClr val="171616"/>
      </a:dk1>
      <a:lt1>
        <a:srgbClr val="FFFFFF"/>
      </a:lt1>
      <a:dk2>
        <a:srgbClr val="1B3281"/>
      </a:dk2>
      <a:lt2>
        <a:srgbClr val="E7E6E6"/>
      </a:lt2>
      <a:accent1>
        <a:srgbClr val="C8456A"/>
      </a:accent1>
      <a:accent2>
        <a:srgbClr val="0071BC"/>
      </a:accent2>
      <a:accent3>
        <a:srgbClr val="6EB1DE"/>
      </a:accent3>
      <a:accent4>
        <a:srgbClr val="00B0F0"/>
      </a:accent4>
      <a:accent5>
        <a:srgbClr val="878787"/>
      </a:accent5>
      <a:accent6>
        <a:srgbClr val="A6A6A6"/>
      </a:accent6>
      <a:hlink>
        <a:srgbClr val="1B3281"/>
      </a:hlink>
      <a:folHlink>
        <a:srgbClr val="51515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220</Words>
  <Application>Microsoft Office PowerPoint</Application>
  <PresentationFormat>Произвольный</PresentationFormat>
  <Paragraphs>27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ФЦК</vt:lpstr>
      <vt:lpstr>Презентация PowerPoint</vt:lpstr>
      <vt:lpstr>Результаты анкетирования №1 показали: наименьший уровень удовлетворенности выявлен по направлению «Питьевой режим» </vt:lpstr>
      <vt:lpstr>В результате реализации плана мероприятий достигнута положительная динамика по обоим показателям проекта</vt:lpstr>
      <vt:lpstr>Состояние процесса до и после проекта</vt:lpstr>
      <vt:lpstr>Состояние процесса до и после проекта</vt:lpstr>
      <vt:lpstr>Состояние процесса до и после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Стартовое СОВЕЩАНИЕ проект «Комфортная школа»  (Наименование школы)</dc:title>
  <dc:creator>Федосов Егор Витальевич</dc:creator>
  <cp:lastModifiedBy>СОШ №6</cp:lastModifiedBy>
  <cp:revision>464</cp:revision>
  <cp:lastPrinted>2023-05-15T09:29:46Z</cp:lastPrinted>
  <dcterms:created xsi:type="dcterms:W3CDTF">2022-08-26T07:31:38Z</dcterms:created>
  <dcterms:modified xsi:type="dcterms:W3CDTF">2024-10-18T10:46:44Z</dcterms:modified>
</cp:coreProperties>
</file>